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3" d="100"/>
          <a:sy n="73" d="100"/>
        </p:scale>
        <p:origin x="97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42B246-E8D7-42A3-847C-885A3CFF4B9F}"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836CE5C3-97B1-4AFA-87C2-8DEAC1AF8F56}">
      <dgm:prSet/>
      <dgm:spPr/>
      <dgm:t>
        <a:bodyPr/>
        <a:lstStyle/>
        <a:p>
          <a:r>
            <a:rPr lang="en-US"/>
            <a:t>Defined as the process required to convert a business hypothesis into a technology-enabled service or feature that delivers value to the customer</a:t>
          </a:r>
        </a:p>
      </dgm:t>
    </dgm:pt>
    <dgm:pt modelId="{7E716853-3B0D-4479-9C09-967A726EB3D6}" type="parTrans" cxnId="{25B028F7-3840-4262-A5FD-DDD4E86830FB}">
      <dgm:prSet/>
      <dgm:spPr/>
      <dgm:t>
        <a:bodyPr/>
        <a:lstStyle/>
        <a:p>
          <a:endParaRPr lang="en-US"/>
        </a:p>
      </dgm:t>
    </dgm:pt>
    <dgm:pt modelId="{F0CA3018-7AB9-4A81-A860-D1D0F9791DB7}" type="sibTrans" cxnId="{25B028F7-3840-4262-A5FD-DDD4E86830FB}">
      <dgm:prSet/>
      <dgm:spPr/>
      <dgm:t>
        <a:bodyPr/>
        <a:lstStyle/>
        <a:p>
          <a:endParaRPr lang="en-US"/>
        </a:p>
      </dgm:t>
    </dgm:pt>
    <dgm:pt modelId="{43B66597-6BEB-4BD1-B1A4-7B321C88A693}">
      <dgm:prSet/>
      <dgm:spPr/>
      <dgm:t>
        <a:bodyPr/>
        <a:lstStyle/>
        <a:p>
          <a:r>
            <a:rPr lang="en-US"/>
            <a:t>It all starts with an idea and the acceptance of development work to be added to the backlog of work to be done</a:t>
          </a:r>
        </a:p>
      </dgm:t>
    </dgm:pt>
    <dgm:pt modelId="{1165342D-566E-48C6-9198-6C5E91A245A5}" type="parTrans" cxnId="{523E9232-6FAC-4989-AAE2-1B8DE76AD49D}">
      <dgm:prSet/>
      <dgm:spPr/>
      <dgm:t>
        <a:bodyPr/>
        <a:lstStyle/>
        <a:p>
          <a:endParaRPr lang="en-US"/>
        </a:p>
      </dgm:t>
    </dgm:pt>
    <dgm:pt modelId="{EEB4B736-A89D-48BC-A524-AFD23EEEF755}" type="sibTrans" cxnId="{523E9232-6FAC-4989-AAE2-1B8DE76AD49D}">
      <dgm:prSet/>
      <dgm:spPr/>
      <dgm:t>
        <a:bodyPr/>
        <a:lstStyle/>
        <a:p>
          <a:endParaRPr lang="en-US"/>
        </a:p>
      </dgm:t>
    </dgm:pt>
    <dgm:pt modelId="{5E80A6C5-596A-40B7-8805-EE4BC60762EB}">
      <dgm:prSet/>
      <dgm:spPr/>
      <dgm:t>
        <a:bodyPr/>
        <a:lstStyle/>
        <a:p>
          <a:r>
            <a:rPr lang="en-US"/>
            <a:t>The idea is to achieve fast and efficient completion of projects for customers satisfaction</a:t>
          </a:r>
        </a:p>
      </dgm:t>
    </dgm:pt>
    <dgm:pt modelId="{B6505A66-E14D-45B5-BDAE-F27A76CFCF98}" type="parTrans" cxnId="{F3D6652D-8053-415B-8CA9-E1A8AB07E1C3}">
      <dgm:prSet/>
      <dgm:spPr/>
      <dgm:t>
        <a:bodyPr/>
        <a:lstStyle/>
        <a:p>
          <a:endParaRPr lang="en-US"/>
        </a:p>
      </dgm:t>
    </dgm:pt>
    <dgm:pt modelId="{BFB36C5C-D444-40C8-8E02-65EFE8533BB6}" type="sibTrans" cxnId="{F3D6652D-8053-415B-8CA9-E1A8AB07E1C3}">
      <dgm:prSet/>
      <dgm:spPr/>
      <dgm:t>
        <a:bodyPr/>
        <a:lstStyle/>
        <a:p>
          <a:endParaRPr lang="en-US"/>
        </a:p>
      </dgm:t>
    </dgm:pt>
    <dgm:pt modelId="{B4B64712-2406-4247-A762-2B800272F62F}" type="pres">
      <dgm:prSet presAssocID="{B542B246-E8D7-42A3-847C-885A3CFF4B9F}" presName="hierChild1" presStyleCnt="0">
        <dgm:presLayoutVars>
          <dgm:chPref val="1"/>
          <dgm:dir/>
          <dgm:animOne val="branch"/>
          <dgm:animLvl val="lvl"/>
          <dgm:resizeHandles/>
        </dgm:presLayoutVars>
      </dgm:prSet>
      <dgm:spPr/>
    </dgm:pt>
    <dgm:pt modelId="{C24B82C6-6DAB-42ED-80B7-DF570D76BDC6}" type="pres">
      <dgm:prSet presAssocID="{836CE5C3-97B1-4AFA-87C2-8DEAC1AF8F56}" presName="hierRoot1" presStyleCnt="0"/>
      <dgm:spPr/>
    </dgm:pt>
    <dgm:pt modelId="{5190F735-94F7-493E-8FF7-A7EE17799BE6}" type="pres">
      <dgm:prSet presAssocID="{836CE5C3-97B1-4AFA-87C2-8DEAC1AF8F56}" presName="composite" presStyleCnt="0"/>
      <dgm:spPr/>
    </dgm:pt>
    <dgm:pt modelId="{EC7B07E3-9894-4F34-9F64-B5FA0AA44FAD}" type="pres">
      <dgm:prSet presAssocID="{836CE5C3-97B1-4AFA-87C2-8DEAC1AF8F56}" presName="background" presStyleLbl="node0" presStyleIdx="0" presStyleCnt="3"/>
      <dgm:spPr/>
    </dgm:pt>
    <dgm:pt modelId="{A4A3724A-29C5-45C4-B679-8966D2764A35}" type="pres">
      <dgm:prSet presAssocID="{836CE5C3-97B1-4AFA-87C2-8DEAC1AF8F56}" presName="text" presStyleLbl="fgAcc0" presStyleIdx="0" presStyleCnt="3">
        <dgm:presLayoutVars>
          <dgm:chPref val="3"/>
        </dgm:presLayoutVars>
      </dgm:prSet>
      <dgm:spPr/>
    </dgm:pt>
    <dgm:pt modelId="{5F41B957-AD88-49D5-AE65-F64DBE3AADFF}" type="pres">
      <dgm:prSet presAssocID="{836CE5C3-97B1-4AFA-87C2-8DEAC1AF8F56}" presName="hierChild2" presStyleCnt="0"/>
      <dgm:spPr/>
    </dgm:pt>
    <dgm:pt modelId="{FD7C54DE-BBC2-4494-9039-2B5CCC4B5CE9}" type="pres">
      <dgm:prSet presAssocID="{43B66597-6BEB-4BD1-B1A4-7B321C88A693}" presName="hierRoot1" presStyleCnt="0"/>
      <dgm:spPr/>
    </dgm:pt>
    <dgm:pt modelId="{BACC2960-C053-4868-BF5B-2F75999C8D4A}" type="pres">
      <dgm:prSet presAssocID="{43B66597-6BEB-4BD1-B1A4-7B321C88A693}" presName="composite" presStyleCnt="0"/>
      <dgm:spPr/>
    </dgm:pt>
    <dgm:pt modelId="{6F4EDE49-A855-4445-90F6-596EB73B004B}" type="pres">
      <dgm:prSet presAssocID="{43B66597-6BEB-4BD1-B1A4-7B321C88A693}" presName="background" presStyleLbl="node0" presStyleIdx="1" presStyleCnt="3"/>
      <dgm:spPr/>
    </dgm:pt>
    <dgm:pt modelId="{C774608A-77AC-42AA-AD38-32D12B689C42}" type="pres">
      <dgm:prSet presAssocID="{43B66597-6BEB-4BD1-B1A4-7B321C88A693}" presName="text" presStyleLbl="fgAcc0" presStyleIdx="1" presStyleCnt="3">
        <dgm:presLayoutVars>
          <dgm:chPref val="3"/>
        </dgm:presLayoutVars>
      </dgm:prSet>
      <dgm:spPr/>
    </dgm:pt>
    <dgm:pt modelId="{2219F958-879C-4D75-90E8-14FC02F6F20E}" type="pres">
      <dgm:prSet presAssocID="{43B66597-6BEB-4BD1-B1A4-7B321C88A693}" presName="hierChild2" presStyleCnt="0"/>
      <dgm:spPr/>
    </dgm:pt>
    <dgm:pt modelId="{1DC5949F-2323-4B76-96EB-5CBC47CA8D7D}" type="pres">
      <dgm:prSet presAssocID="{5E80A6C5-596A-40B7-8805-EE4BC60762EB}" presName="hierRoot1" presStyleCnt="0"/>
      <dgm:spPr/>
    </dgm:pt>
    <dgm:pt modelId="{1541A449-3D81-4B1D-BD80-D3360E85A8F9}" type="pres">
      <dgm:prSet presAssocID="{5E80A6C5-596A-40B7-8805-EE4BC60762EB}" presName="composite" presStyleCnt="0"/>
      <dgm:spPr/>
    </dgm:pt>
    <dgm:pt modelId="{D47D27F3-1EFD-4AE0-ABB5-191D850B9314}" type="pres">
      <dgm:prSet presAssocID="{5E80A6C5-596A-40B7-8805-EE4BC60762EB}" presName="background" presStyleLbl="node0" presStyleIdx="2" presStyleCnt="3"/>
      <dgm:spPr/>
    </dgm:pt>
    <dgm:pt modelId="{81A17400-E546-41D8-8D55-D730032722D0}" type="pres">
      <dgm:prSet presAssocID="{5E80A6C5-596A-40B7-8805-EE4BC60762EB}" presName="text" presStyleLbl="fgAcc0" presStyleIdx="2" presStyleCnt="3">
        <dgm:presLayoutVars>
          <dgm:chPref val="3"/>
        </dgm:presLayoutVars>
      </dgm:prSet>
      <dgm:spPr/>
    </dgm:pt>
    <dgm:pt modelId="{7DDC3CE4-55B2-4C50-9750-7AEA3FCC4F85}" type="pres">
      <dgm:prSet presAssocID="{5E80A6C5-596A-40B7-8805-EE4BC60762EB}" presName="hierChild2" presStyleCnt="0"/>
      <dgm:spPr/>
    </dgm:pt>
  </dgm:ptLst>
  <dgm:cxnLst>
    <dgm:cxn modelId="{2F834207-9ED8-46D1-AE9D-7DC43380CB30}" type="presOf" srcId="{B542B246-E8D7-42A3-847C-885A3CFF4B9F}" destId="{B4B64712-2406-4247-A762-2B800272F62F}" srcOrd="0" destOrd="0" presId="urn:microsoft.com/office/officeart/2005/8/layout/hierarchy1"/>
    <dgm:cxn modelId="{F3D6652D-8053-415B-8CA9-E1A8AB07E1C3}" srcId="{B542B246-E8D7-42A3-847C-885A3CFF4B9F}" destId="{5E80A6C5-596A-40B7-8805-EE4BC60762EB}" srcOrd="2" destOrd="0" parTransId="{B6505A66-E14D-45B5-BDAE-F27A76CFCF98}" sibTransId="{BFB36C5C-D444-40C8-8E02-65EFE8533BB6}"/>
    <dgm:cxn modelId="{523E9232-6FAC-4989-AAE2-1B8DE76AD49D}" srcId="{B542B246-E8D7-42A3-847C-885A3CFF4B9F}" destId="{43B66597-6BEB-4BD1-B1A4-7B321C88A693}" srcOrd="1" destOrd="0" parTransId="{1165342D-566E-48C6-9198-6C5E91A245A5}" sibTransId="{EEB4B736-A89D-48BC-A524-AFD23EEEF755}"/>
    <dgm:cxn modelId="{6156886A-6893-4608-99E9-44D32AE9FDF4}" type="presOf" srcId="{836CE5C3-97B1-4AFA-87C2-8DEAC1AF8F56}" destId="{A4A3724A-29C5-45C4-B679-8966D2764A35}" srcOrd="0" destOrd="0" presId="urn:microsoft.com/office/officeart/2005/8/layout/hierarchy1"/>
    <dgm:cxn modelId="{95CEE8D7-C4E1-402D-B910-13F905000B0C}" type="presOf" srcId="{43B66597-6BEB-4BD1-B1A4-7B321C88A693}" destId="{C774608A-77AC-42AA-AD38-32D12B689C42}" srcOrd="0" destOrd="0" presId="urn:microsoft.com/office/officeart/2005/8/layout/hierarchy1"/>
    <dgm:cxn modelId="{ECB10BE8-99B4-42CA-BED7-BC42D84E0117}" type="presOf" srcId="{5E80A6C5-596A-40B7-8805-EE4BC60762EB}" destId="{81A17400-E546-41D8-8D55-D730032722D0}" srcOrd="0" destOrd="0" presId="urn:microsoft.com/office/officeart/2005/8/layout/hierarchy1"/>
    <dgm:cxn modelId="{25B028F7-3840-4262-A5FD-DDD4E86830FB}" srcId="{B542B246-E8D7-42A3-847C-885A3CFF4B9F}" destId="{836CE5C3-97B1-4AFA-87C2-8DEAC1AF8F56}" srcOrd="0" destOrd="0" parTransId="{7E716853-3B0D-4479-9C09-967A726EB3D6}" sibTransId="{F0CA3018-7AB9-4A81-A860-D1D0F9791DB7}"/>
    <dgm:cxn modelId="{D1C3E033-AB44-4F53-B234-F5810234B7DF}" type="presParOf" srcId="{B4B64712-2406-4247-A762-2B800272F62F}" destId="{C24B82C6-6DAB-42ED-80B7-DF570D76BDC6}" srcOrd="0" destOrd="0" presId="urn:microsoft.com/office/officeart/2005/8/layout/hierarchy1"/>
    <dgm:cxn modelId="{F0018742-9B83-4F89-A650-FFDDD817968D}" type="presParOf" srcId="{C24B82C6-6DAB-42ED-80B7-DF570D76BDC6}" destId="{5190F735-94F7-493E-8FF7-A7EE17799BE6}" srcOrd="0" destOrd="0" presId="urn:microsoft.com/office/officeart/2005/8/layout/hierarchy1"/>
    <dgm:cxn modelId="{D3F01551-5526-4BE1-AB8D-DBB2C0885328}" type="presParOf" srcId="{5190F735-94F7-493E-8FF7-A7EE17799BE6}" destId="{EC7B07E3-9894-4F34-9F64-B5FA0AA44FAD}" srcOrd="0" destOrd="0" presId="urn:microsoft.com/office/officeart/2005/8/layout/hierarchy1"/>
    <dgm:cxn modelId="{262529F6-475C-4EE8-BCAA-7A7C96665473}" type="presParOf" srcId="{5190F735-94F7-493E-8FF7-A7EE17799BE6}" destId="{A4A3724A-29C5-45C4-B679-8966D2764A35}" srcOrd="1" destOrd="0" presId="urn:microsoft.com/office/officeart/2005/8/layout/hierarchy1"/>
    <dgm:cxn modelId="{CD8ED86D-48CF-42BD-ADAE-08E684EE21B6}" type="presParOf" srcId="{C24B82C6-6DAB-42ED-80B7-DF570D76BDC6}" destId="{5F41B957-AD88-49D5-AE65-F64DBE3AADFF}" srcOrd="1" destOrd="0" presId="urn:microsoft.com/office/officeart/2005/8/layout/hierarchy1"/>
    <dgm:cxn modelId="{94D3A878-69D5-445D-997A-94FE8A702A5F}" type="presParOf" srcId="{B4B64712-2406-4247-A762-2B800272F62F}" destId="{FD7C54DE-BBC2-4494-9039-2B5CCC4B5CE9}" srcOrd="1" destOrd="0" presId="urn:microsoft.com/office/officeart/2005/8/layout/hierarchy1"/>
    <dgm:cxn modelId="{2DC1DB8A-38FD-4BB0-B226-AFA29D791F28}" type="presParOf" srcId="{FD7C54DE-BBC2-4494-9039-2B5CCC4B5CE9}" destId="{BACC2960-C053-4868-BF5B-2F75999C8D4A}" srcOrd="0" destOrd="0" presId="urn:microsoft.com/office/officeart/2005/8/layout/hierarchy1"/>
    <dgm:cxn modelId="{851A5A5A-468E-4B81-97C2-1E9968F5606A}" type="presParOf" srcId="{BACC2960-C053-4868-BF5B-2F75999C8D4A}" destId="{6F4EDE49-A855-4445-90F6-596EB73B004B}" srcOrd="0" destOrd="0" presId="urn:microsoft.com/office/officeart/2005/8/layout/hierarchy1"/>
    <dgm:cxn modelId="{76BAB51A-042C-4019-93BE-7B6CAC483D1A}" type="presParOf" srcId="{BACC2960-C053-4868-BF5B-2F75999C8D4A}" destId="{C774608A-77AC-42AA-AD38-32D12B689C42}" srcOrd="1" destOrd="0" presId="urn:microsoft.com/office/officeart/2005/8/layout/hierarchy1"/>
    <dgm:cxn modelId="{A5F81EAC-F85D-4C79-988B-4488586F54D4}" type="presParOf" srcId="{FD7C54DE-BBC2-4494-9039-2B5CCC4B5CE9}" destId="{2219F958-879C-4D75-90E8-14FC02F6F20E}" srcOrd="1" destOrd="0" presId="urn:microsoft.com/office/officeart/2005/8/layout/hierarchy1"/>
    <dgm:cxn modelId="{0412EA95-8B74-4999-A785-09D36D4468D2}" type="presParOf" srcId="{B4B64712-2406-4247-A762-2B800272F62F}" destId="{1DC5949F-2323-4B76-96EB-5CBC47CA8D7D}" srcOrd="2" destOrd="0" presId="urn:microsoft.com/office/officeart/2005/8/layout/hierarchy1"/>
    <dgm:cxn modelId="{94E6834F-28E3-4F28-AF6E-CBFD6715420D}" type="presParOf" srcId="{1DC5949F-2323-4B76-96EB-5CBC47CA8D7D}" destId="{1541A449-3D81-4B1D-BD80-D3360E85A8F9}" srcOrd="0" destOrd="0" presId="urn:microsoft.com/office/officeart/2005/8/layout/hierarchy1"/>
    <dgm:cxn modelId="{3CBF6410-24A6-4039-B312-2D728C55CD84}" type="presParOf" srcId="{1541A449-3D81-4B1D-BD80-D3360E85A8F9}" destId="{D47D27F3-1EFD-4AE0-ABB5-191D850B9314}" srcOrd="0" destOrd="0" presId="urn:microsoft.com/office/officeart/2005/8/layout/hierarchy1"/>
    <dgm:cxn modelId="{05255142-5372-4852-A5AF-9C0D204992F7}" type="presParOf" srcId="{1541A449-3D81-4B1D-BD80-D3360E85A8F9}" destId="{81A17400-E546-41D8-8D55-D730032722D0}" srcOrd="1" destOrd="0" presId="urn:microsoft.com/office/officeart/2005/8/layout/hierarchy1"/>
    <dgm:cxn modelId="{C6054117-3B4E-499A-8508-BDFEA92DEF0C}" type="presParOf" srcId="{1DC5949F-2323-4B76-96EB-5CBC47CA8D7D}" destId="{7DDC3CE4-55B2-4C50-9750-7AEA3FCC4F85}"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20C94F-AAF5-4D48-AF3D-448A588C4C2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5072AB83-C4C6-42E7-BBBA-BC4C091B2EED}">
      <dgm:prSet/>
      <dgm:spPr/>
      <dgm:t>
        <a:bodyPr/>
        <a:lstStyle/>
        <a:p>
          <a:r>
            <a:rPr lang="en-US"/>
            <a:t>Is a measure used to determine performance in value streams</a:t>
          </a:r>
        </a:p>
      </dgm:t>
    </dgm:pt>
    <dgm:pt modelId="{0A1B4AF2-1CBC-465C-A597-66DD04E9B14E}" type="parTrans" cxnId="{EC43ED1A-27C3-4603-B44F-0A29E6BC6C27}">
      <dgm:prSet/>
      <dgm:spPr/>
      <dgm:t>
        <a:bodyPr/>
        <a:lstStyle/>
        <a:p>
          <a:endParaRPr lang="en-US"/>
        </a:p>
      </dgm:t>
    </dgm:pt>
    <dgm:pt modelId="{4F1B6D34-2C81-477F-B95C-6D8F81F0D530}" type="sibTrans" cxnId="{EC43ED1A-27C3-4603-B44F-0A29E6BC6C27}">
      <dgm:prSet/>
      <dgm:spPr/>
      <dgm:t>
        <a:bodyPr/>
        <a:lstStyle/>
        <a:p>
          <a:endParaRPr lang="en-US"/>
        </a:p>
      </dgm:t>
    </dgm:pt>
    <dgm:pt modelId="{E2E27DB0-DD92-4FD5-A9B8-CBE78949A7D0}">
      <dgm:prSet/>
      <dgm:spPr/>
      <dgm:t>
        <a:bodyPr/>
        <a:lstStyle/>
        <a:p>
          <a:r>
            <a:rPr lang="en-US"/>
            <a:t>Begins when the request is received and ends when the request is fulfilled</a:t>
          </a:r>
        </a:p>
      </dgm:t>
    </dgm:pt>
    <dgm:pt modelId="{8DBAFF26-F176-4AEB-8E6B-83369594F1DC}" type="parTrans" cxnId="{B4093877-CCA8-44F1-B431-7880AE92CBC8}">
      <dgm:prSet/>
      <dgm:spPr/>
      <dgm:t>
        <a:bodyPr/>
        <a:lstStyle/>
        <a:p>
          <a:endParaRPr lang="en-US"/>
        </a:p>
      </dgm:t>
    </dgm:pt>
    <dgm:pt modelId="{8171D34E-1116-46B7-A61A-14CABA0ED8C8}" type="sibTrans" cxnId="{B4093877-CCA8-44F1-B431-7880AE92CBC8}">
      <dgm:prSet/>
      <dgm:spPr/>
      <dgm:t>
        <a:bodyPr/>
        <a:lstStyle/>
        <a:p>
          <a:endParaRPr lang="en-US"/>
        </a:p>
      </dgm:t>
    </dgm:pt>
    <dgm:pt modelId="{326FA000-022E-4DCA-8978-5E2BD75BEBAC}">
      <dgm:prSet/>
      <dgm:spPr/>
      <dgm:t>
        <a:bodyPr/>
        <a:lstStyle/>
        <a:p>
          <a:r>
            <a:rPr lang="en-US"/>
            <a:t>Is what the customer experiences</a:t>
          </a:r>
        </a:p>
      </dgm:t>
    </dgm:pt>
    <dgm:pt modelId="{E869FB74-5E7B-4AEA-B0B6-D37C85AA32F5}" type="parTrans" cxnId="{994C3935-31C2-4BA1-BAF7-738BE5668DE7}">
      <dgm:prSet/>
      <dgm:spPr/>
      <dgm:t>
        <a:bodyPr/>
        <a:lstStyle/>
        <a:p>
          <a:endParaRPr lang="en-US"/>
        </a:p>
      </dgm:t>
    </dgm:pt>
    <dgm:pt modelId="{B76CABB7-DEF8-416E-877D-584338D6DC47}" type="sibTrans" cxnId="{994C3935-31C2-4BA1-BAF7-738BE5668DE7}">
      <dgm:prSet/>
      <dgm:spPr/>
      <dgm:t>
        <a:bodyPr/>
        <a:lstStyle/>
        <a:p>
          <a:endParaRPr lang="en-US"/>
        </a:p>
      </dgm:t>
    </dgm:pt>
    <dgm:pt modelId="{220954C5-5EF2-4F0B-A053-32D5E1F70C1B}">
      <dgm:prSet/>
      <dgm:spPr/>
      <dgm:t>
        <a:bodyPr/>
        <a:lstStyle/>
        <a:p>
          <a:r>
            <a:rPr lang="en-US"/>
            <a:t>This tends to be the focus of process improvement attention</a:t>
          </a:r>
        </a:p>
      </dgm:t>
    </dgm:pt>
    <dgm:pt modelId="{6E7A525C-F026-4E3D-B3EF-F6D8CDBAD8C3}" type="parTrans" cxnId="{05C39C99-3830-4966-90E8-2F6AB81C4558}">
      <dgm:prSet/>
      <dgm:spPr/>
      <dgm:t>
        <a:bodyPr/>
        <a:lstStyle/>
        <a:p>
          <a:endParaRPr lang="en-US"/>
        </a:p>
      </dgm:t>
    </dgm:pt>
    <dgm:pt modelId="{E8B27761-6A00-4995-B9F3-750D19614A84}" type="sibTrans" cxnId="{05C39C99-3830-4966-90E8-2F6AB81C4558}">
      <dgm:prSet/>
      <dgm:spPr/>
      <dgm:t>
        <a:bodyPr/>
        <a:lstStyle/>
        <a:p>
          <a:endParaRPr lang="en-US"/>
        </a:p>
      </dgm:t>
    </dgm:pt>
    <dgm:pt modelId="{8D9C8735-9AEF-4A1C-BF02-6B4A53CBF53D}" type="pres">
      <dgm:prSet presAssocID="{0F20C94F-AAF5-4D48-AF3D-448A588C4C2E}" presName="linear" presStyleCnt="0">
        <dgm:presLayoutVars>
          <dgm:animLvl val="lvl"/>
          <dgm:resizeHandles val="exact"/>
        </dgm:presLayoutVars>
      </dgm:prSet>
      <dgm:spPr/>
    </dgm:pt>
    <dgm:pt modelId="{F280ADFF-63F6-46C0-BFAE-706A212604DE}" type="pres">
      <dgm:prSet presAssocID="{5072AB83-C4C6-42E7-BBBA-BC4C091B2EED}" presName="parentText" presStyleLbl="node1" presStyleIdx="0" presStyleCnt="4">
        <dgm:presLayoutVars>
          <dgm:chMax val="0"/>
          <dgm:bulletEnabled val="1"/>
        </dgm:presLayoutVars>
      </dgm:prSet>
      <dgm:spPr/>
    </dgm:pt>
    <dgm:pt modelId="{3FFF5957-3DBC-4623-809D-6D330C6A7D5D}" type="pres">
      <dgm:prSet presAssocID="{4F1B6D34-2C81-477F-B95C-6D8F81F0D530}" presName="spacer" presStyleCnt="0"/>
      <dgm:spPr/>
    </dgm:pt>
    <dgm:pt modelId="{CE4020BD-6952-4DED-9229-C2FAD3626F32}" type="pres">
      <dgm:prSet presAssocID="{E2E27DB0-DD92-4FD5-A9B8-CBE78949A7D0}" presName="parentText" presStyleLbl="node1" presStyleIdx="1" presStyleCnt="4">
        <dgm:presLayoutVars>
          <dgm:chMax val="0"/>
          <dgm:bulletEnabled val="1"/>
        </dgm:presLayoutVars>
      </dgm:prSet>
      <dgm:spPr/>
    </dgm:pt>
    <dgm:pt modelId="{175A85AB-853B-46A7-98EF-0FDF26D717A6}" type="pres">
      <dgm:prSet presAssocID="{8171D34E-1116-46B7-A61A-14CABA0ED8C8}" presName="spacer" presStyleCnt="0"/>
      <dgm:spPr/>
    </dgm:pt>
    <dgm:pt modelId="{FA8CFB62-D39C-44F1-915A-A846AC2AD9DC}" type="pres">
      <dgm:prSet presAssocID="{326FA000-022E-4DCA-8978-5E2BD75BEBAC}" presName="parentText" presStyleLbl="node1" presStyleIdx="2" presStyleCnt="4">
        <dgm:presLayoutVars>
          <dgm:chMax val="0"/>
          <dgm:bulletEnabled val="1"/>
        </dgm:presLayoutVars>
      </dgm:prSet>
      <dgm:spPr/>
    </dgm:pt>
    <dgm:pt modelId="{0C20646B-93D8-4692-BBE6-7F37E3AF13AA}" type="pres">
      <dgm:prSet presAssocID="{B76CABB7-DEF8-416E-877D-584338D6DC47}" presName="spacer" presStyleCnt="0"/>
      <dgm:spPr/>
    </dgm:pt>
    <dgm:pt modelId="{D6369865-F688-48A9-92CD-A7AAB3E07D32}" type="pres">
      <dgm:prSet presAssocID="{220954C5-5EF2-4F0B-A053-32D5E1F70C1B}" presName="parentText" presStyleLbl="node1" presStyleIdx="3" presStyleCnt="4">
        <dgm:presLayoutVars>
          <dgm:chMax val="0"/>
          <dgm:bulletEnabled val="1"/>
        </dgm:presLayoutVars>
      </dgm:prSet>
      <dgm:spPr/>
    </dgm:pt>
  </dgm:ptLst>
  <dgm:cxnLst>
    <dgm:cxn modelId="{2CB77302-4066-4D7F-8DD0-50C2E3EBCCE7}" type="presOf" srcId="{220954C5-5EF2-4F0B-A053-32D5E1F70C1B}" destId="{D6369865-F688-48A9-92CD-A7AAB3E07D32}" srcOrd="0" destOrd="0" presId="urn:microsoft.com/office/officeart/2005/8/layout/vList2"/>
    <dgm:cxn modelId="{EC43ED1A-27C3-4603-B44F-0A29E6BC6C27}" srcId="{0F20C94F-AAF5-4D48-AF3D-448A588C4C2E}" destId="{5072AB83-C4C6-42E7-BBBA-BC4C091B2EED}" srcOrd="0" destOrd="0" parTransId="{0A1B4AF2-1CBC-465C-A597-66DD04E9B14E}" sibTransId="{4F1B6D34-2C81-477F-B95C-6D8F81F0D530}"/>
    <dgm:cxn modelId="{994C3935-31C2-4BA1-BAF7-738BE5668DE7}" srcId="{0F20C94F-AAF5-4D48-AF3D-448A588C4C2E}" destId="{326FA000-022E-4DCA-8978-5E2BD75BEBAC}" srcOrd="2" destOrd="0" parTransId="{E869FB74-5E7B-4AEA-B0B6-D37C85AA32F5}" sibTransId="{B76CABB7-DEF8-416E-877D-584338D6DC47}"/>
    <dgm:cxn modelId="{B4093877-CCA8-44F1-B431-7880AE92CBC8}" srcId="{0F20C94F-AAF5-4D48-AF3D-448A588C4C2E}" destId="{E2E27DB0-DD92-4FD5-A9B8-CBE78949A7D0}" srcOrd="1" destOrd="0" parTransId="{8DBAFF26-F176-4AEB-8E6B-83369594F1DC}" sibTransId="{8171D34E-1116-46B7-A61A-14CABA0ED8C8}"/>
    <dgm:cxn modelId="{05C39C99-3830-4966-90E8-2F6AB81C4558}" srcId="{0F20C94F-AAF5-4D48-AF3D-448A588C4C2E}" destId="{220954C5-5EF2-4F0B-A053-32D5E1F70C1B}" srcOrd="3" destOrd="0" parTransId="{6E7A525C-F026-4E3D-B3EF-F6D8CDBAD8C3}" sibTransId="{E8B27761-6A00-4995-B9F3-750D19614A84}"/>
    <dgm:cxn modelId="{04C82D9C-2AE1-4921-9385-DCB0FC3480FE}" type="presOf" srcId="{5072AB83-C4C6-42E7-BBBA-BC4C091B2EED}" destId="{F280ADFF-63F6-46C0-BFAE-706A212604DE}" srcOrd="0" destOrd="0" presId="urn:microsoft.com/office/officeart/2005/8/layout/vList2"/>
    <dgm:cxn modelId="{64474B9D-A5C4-4C67-8392-253538CFA17D}" type="presOf" srcId="{326FA000-022E-4DCA-8978-5E2BD75BEBAC}" destId="{FA8CFB62-D39C-44F1-915A-A846AC2AD9DC}" srcOrd="0" destOrd="0" presId="urn:microsoft.com/office/officeart/2005/8/layout/vList2"/>
    <dgm:cxn modelId="{964A12CD-C6E2-4C04-9A2F-750F9DE13522}" type="presOf" srcId="{E2E27DB0-DD92-4FD5-A9B8-CBE78949A7D0}" destId="{CE4020BD-6952-4DED-9229-C2FAD3626F32}" srcOrd="0" destOrd="0" presId="urn:microsoft.com/office/officeart/2005/8/layout/vList2"/>
    <dgm:cxn modelId="{F0304DDE-A3FD-4A89-9C9B-964F1652B533}" type="presOf" srcId="{0F20C94F-AAF5-4D48-AF3D-448A588C4C2E}" destId="{8D9C8735-9AEF-4A1C-BF02-6B4A53CBF53D}" srcOrd="0" destOrd="0" presId="urn:microsoft.com/office/officeart/2005/8/layout/vList2"/>
    <dgm:cxn modelId="{315ED131-0CCB-4E06-AC16-674118AECD6C}" type="presParOf" srcId="{8D9C8735-9AEF-4A1C-BF02-6B4A53CBF53D}" destId="{F280ADFF-63F6-46C0-BFAE-706A212604DE}" srcOrd="0" destOrd="0" presId="urn:microsoft.com/office/officeart/2005/8/layout/vList2"/>
    <dgm:cxn modelId="{F982A56A-B1D3-4F3B-980D-95BDA63D9A7B}" type="presParOf" srcId="{8D9C8735-9AEF-4A1C-BF02-6B4A53CBF53D}" destId="{3FFF5957-3DBC-4623-809D-6D330C6A7D5D}" srcOrd="1" destOrd="0" presId="urn:microsoft.com/office/officeart/2005/8/layout/vList2"/>
    <dgm:cxn modelId="{B257B66E-6372-4F23-B5CD-83D60593079C}" type="presParOf" srcId="{8D9C8735-9AEF-4A1C-BF02-6B4A53CBF53D}" destId="{CE4020BD-6952-4DED-9229-C2FAD3626F32}" srcOrd="2" destOrd="0" presId="urn:microsoft.com/office/officeart/2005/8/layout/vList2"/>
    <dgm:cxn modelId="{B26A9949-9F63-4CD8-8C80-761F59B08DFA}" type="presParOf" srcId="{8D9C8735-9AEF-4A1C-BF02-6B4A53CBF53D}" destId="{175A85AB-853B-46A7-98EF-0FDF26D717A6}" srcOrd="3" destOrd="0" presId="urn:microsoft.com/office/officeart/2005/8/layout/vList2"/>
    <dgm:cxn modelId="{D4A3F515-8973-4C78-8C74-B83AF5BE99B1}" type="presParOf" srcId="{8D9C8735-9AEF-4A1C-BF02-6B4A53CBF53D}" destId="{FA8CFB62-D39C-44F1-915A-A846AC2AD9DC}" srcOrd="4" destOrd="0" presId="urn:microsoft.com/office/officeart/2005/8/layout/vList2"/>
    <dgm:cxn modelId="{85862A98-B5CF-446B-A5E9-9601856A3E3A}" type="presParOf" srcId="{8D9C8735-9AEF-4A1C-BF02-6B4A53CBF53D}" destId="{0C20646B-93D8-4692-BBE6-7F37E3AF13AA}" srcOrd="5" destOrd="0" presId="urn:microsoft.com/office/officeart/2005/8/layout/vList2"/>
    <dgm:cxn modelId="{A19123CF-4A7B-41FC-A3EE-6490778C224F}" type="presParOf" srcId="{8D9C8735-9AEF-4A1C-BF02-6B4A53CBF53D}" destId="{D6369865-F688-48A9-92CD-A7AAB3E07D32}"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7B07E3-9894-4F34-9F64-B5FA0AA44FAD}">
      <dsp:nvSpPr>
        <dsp:cNvPr id="0" name=""/>
        <dsp:cNvSpPr/>
      </dsp:nvSpPr>
      <dsp:spPr>
        <a:xfrm>
          <a:off x="0" y="1090937"/>
          <a:ext cx="1758124" cy="111640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A3724A-29C5-45C4-B679-8966D2764A35}">
      <dsp:nvSpPr>
        <dsp:cNvPr id="0" name=""/>
        <dsp:cNvSpPr/>
      </dsp:nvSpPr>
      <dsp:spPr>
        <a:xfrm>
          <a:off x="195347" y="1276517"/>
          <a:ext cx="1758124" cy="1116409"/>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Defined as the process required to convert a business hypothesis into a technology-enabled service or feature that delivers value to the customer</a:t>
          </a:r>
        </a:p>
      </dsp:txBody>
      <dsp:txXfrm>
        <a:off x="228046" y="1309216"/>
        <a:ext cx="1692726" cy="1051011"/>
      </dsp:txXfrm>
    </dsp:sp>
    <dsp:sp modelId="{6F4EDE49-A855-4445-90F6-596EB73B004B}">
      <dsp:nvSpPr>
        <dsp:cNvPr id="0" name=""/>
        <dsp:cNvSpPr/>
      </dsp:nvSpPr>
      <dsp:spPr>
        <a:xfrm>
          <a:off x="2148819" y="1090937"/>
          <a:ext cx="1758124" cy="111640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74608A-77AC-42AA-AD38-32D12B689C42}">
      <dsp:nvSpPr>
        <dsp:cNvPr id="0" name=""/>
        <dsp:cNvSpPr/>
      </dsp:nvSpPr>
      <dsp:spPr>
        <a:xfrm>
          <a:off x="2344166" y="1276517"/>
          <a:ext cx="1758124" cy="1116409"/>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It all starts with an idea and the acceptance of development work to be added to the backlog of work to be done</a:t>
          </a:r>
        </a:p>
      </dsp:txBody>
      <dsp:txXfrm>
        <a:off x="2376865" y="1309216"/>
        <a:ext cx="1692726" cy="1051011"/>
      </dsp:txXfrm>
    </dsp:sp>
    <dsp:sp modelId="{D47D27F3-1EFD-4AE0-ABB5-191D850B9314}">
      <dsp:nvSpPr>
        <dsp:cNvPr id="0" name=""/>
        <dsp:cNvSpPr/>
      </dsp:nvSpPr>
      <dsp:spPr>
        <a:xfrm>
          <a:off x="4297638" y="1090937"/>
          <a:ext cx="1758124" cy="111640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A17400-E546-41D8-8D55-D730032722D0}">
      <dsp:nvSpPr>
        <dsp:cNvPr id="0" name=""/>
        <dsp:cNvSpPr/>
      </dsp:nvSpPr>
      <dsp:spPr>
        <a:xfrm>
          <a:off x="4492985" y="1276517"/>
          <a:ext cx="1758124" cy="1116409"/>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a:t>The idea is to achieve fast and efficient completion of projects for customers satisfaction</a:t>
          </a:r>
        </a:p>
      </dsp:txBody>
      <dsp:txXfrm>
        <a:off x="4525684" y="1309216"/>
        <a:ext cx="1692726" cy="10510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80ADFF-63F6-46C0-BFAE-706A212604DE}">
      <dsp:nvSpPr>
        <dsp:cNvPr id="0" name=""/>
        <dsp:cNvSpPr/>
      </dsp:nvSpPr>
      <dsp:spPr>
        <a:xfrm>
          <a:off x="0" y="80813"/>
          <a:ext cx="5157787" cy="835379"/>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Is a measure used to determine performance in value streams</a:t>
          </a:r>
        </a:p>
      </dsp:txBody>
      <dsp:txXfrm>
        <a:off x="40780" y="121593"/>
        <a:ext cx="5076227" cy="753819"/>
      </dsp:txXfrm>
    </dsp:sp>
    <dsp:sp modelId="{CE4020BD-6952-4DED-9229-C2FAD3626F32}">
      <dsp:nvSpPr>
        <dsp:cNvPr id="0" name=""/>
        <dsp:cNvSpPr/>
      </dsp:nvSpPr>
      <dsp:spPr>
        <a:xfrm>
          <a:off x="0" y="976673"/>
          <a:ext cx="5157787" cy="835379"/>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Begins when the request is received and ends when the request is fulfilled</a:t>
          </a:r>
        </a:p>
      </dsp:txBody>
      <dsp:txXfrm>
        <a:off x="40780" y="1017453"/>
        <a:ext cx="5076227" cy="753819"/>
      </dsp:txXfrm>
    </dsp:sp>
    <dsp:sp modelId="{FA8CFB62-D39C-44F1-915A-A846AC2AD9DC}">
      <dsp:nvSpPr>
        <dsp:cNvPr id="0" name=""/>
        <dsp:cNvSpPr/>
      </dsp:nvSpPr>
      <dsp:spPr>
        <a:xfrm>
          <a:off x="0" y="1872534"/>
          <a:ext cx="5157787" cy="835379"/>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Is what the customer experiences</a:t>
          </a:r>
        </a:p>
      </dsp:txBody>
      <dsp:txXfrm>
        <a:off x="40780" y="1913314"/>
        <a:ext cx="5076227" cy="753819"/>
      </dsp:txXfrm>
    </dsp:sp>
    <dsp:sp modelId="{D6369865-F688-48A9-92CD-A7AAB3E07D32}">
      <dsp:nvSpPr>
        <dsp:cNvPr id="0" name=""/>
        <dsp:cNvSpPr/>
      </dsp:nvSpPr>
      <dsp:spPr>
        <a:xfrm>
          <a:off x="0" y="2768394"/>
          <a:ext cx="5157787" cy="835379"/>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This tends to be the focus of process improvement attention</a:t>
          </a:r>
        </a:p>
      </dsp:txBody>
      <dsp:txXfrm>
        <a:off x="40780" y="2809174"/>
        <a:ext cx="5076227" cy="75381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e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893F5-5B38-B5F7-34BA-17975B4838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E016AF-3D3C-1784-2FEF-1D65F9CA4E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18ACEA-7B89-E2BE-5049-3AC841260282}"/>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5" name="Footer Placeholder 4">
            <a:extLst>
              <a:ext uri="{FF2B5EF4-FFF2-40B4-BE49-F238E27FC236}">
                <a16:creationId xmlns:a16="http://schemas.microsoft.com/office/drawing/2014/main" id="{DBB0F4BD-6B26-A02E-F2E2-9032C08AA9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216A3A-3A79-3646-C592-A29F7190465C}"/>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1809923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3171F-B436-99D3-2454-0D31CB7EC29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1B6EB6-CC96-91E6-3E0D-04BF7477218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9009CD-D2E0-5CC8-5529-14E58122DA58}"/>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5" name="Footer Placeholder 4">
            <a:extLst>
              <a:ext uri="{FF2B5EF4-FFF2-40B4-BE49-F238E27FC236}">
                <a16:creationId xmlns:a16="http://schemas.microsoft.com/office/drawing/2014/main" id="{7A789623-A0AA-C262-87B8-D8F558B61C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EFCCD9-1039-AF4F-0D37-566CB1BCE1B7}"/>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1658815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902A91-4BA5-6932-1B0B-B4BD90DC4B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29761F-1413-E7BE-026A-4F9C479CC3A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3FA761-6D4A-15E1-896D-D54678A59DED}"/>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5" name="Footer Placeholder 4">
            <a:extLst>
              <a:ext uri="{FF2B5EF4-FFF2-40B4-BE49-F238E27FC236}">
                <a16:creationId xmlns:a16="http://schemas.microsoft.com/office/drawing/2014/main" id="{BB946444-F64E-3E18-7932-5CE9C126A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703F23-2D06-87C3-3CAC-DED9162C60EA}"/>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1970434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0405B-260F-5CCB-80A5-890A3B4B27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EBA26A-8CAE-7FE3-4066-3A57F07124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99576F-D954-308A-0B8E-085324CA113F}"/>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5" name="Footer Placeholder 4">
            <a:extLst>
              <a:ext uri="{FF2B5EF4-FFF2-40B4-BE49-F238E27FC236}">
                <a16:creationId xmlns:a16="http://schemas.microsoft.com/office/drawing/2014/main" id="{8ED88EA9-0F4C-A566-CFD3-7F8E0F8B4D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598D16-D0E9-E619-B3DC-0F299D9E20CA}"/>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308850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A6B7F-90AF-A4B3-B1B9-55D19E7499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63295A2-5413-0F12-31FE-E01FC1E23C4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20F65D-EBD0-DAC3-3E18-E08CCE447AF3}"/>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5" name="Footer Placeholder 4">
            <a:extLst>
              <a:ext uri="{FF2B5EF4-FFF2-40B4-BE49-F238E27FC236}">
                <a16:creationId xmlns:a16="http://schemas.microsoft.com/office/drawing/2014/main" id="{49D3F966-F557-39E5-7E4A-557C3FBC4D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94999D-D42D-AC6D-1ECE-5E743A1C3594}"/>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1243135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CD14B-A855-A846-CC77-6AA9EE3AEE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7D6622-196B-6582-9FAF-ED45DDDECFE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E5F157-19F7-892C-8581-36895D86A25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3901C2-FABB-B24C-2CC1-CFCD57BFEE7B}"/>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6" name="Footer Placeholder 5">
            <a:extLst>
              <a:ext uri="{FF2B5EF4-FFF2-40B4-BE49-F238E27FC236}">
                <a16:creationId xmlns:a16="http://schemas.microsoft.com/office/drawing/2014/main" id="{5F2DDF73-DE32-949A-268E-9EDEEADA0D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F69A64-3F27-B79E-4FD8-C11A5C3EC06E}"/>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35660014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4218B-E3C4-CB88-35FA-E5E5035E6A8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6EA75CC-A6EE-61FD-FB61-31493981F1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871FFE-D4D1-EC08-B8A8-7D934EA673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864C0B-C6C9-E6D1-4436-56D7726969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0BF3CE4-3C00-9408-A5D4-405157F91F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71BE38-64F7-CC3A-D924-5A0845E216C8}"/>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8" name="Footer Placeholder 7">
            <a:extLst>
              <a:ext uri="{FF2B5EF4-FFF2-40B4-BE49-F238E27FC236}">
                <a16:creationId xmlns:a16="http://schemas.microsoft.com/office/drawing/2014/main" id="{0C02732F-7D8B-BEBA-4B8C-FBC7D22480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6F3238-430E-F094-6DA7-84050F6EFC3C}"/>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2724730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DBE3F-23B2-E961-1F65-81397B4704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4DC9FD0-C026-9769-EF92-F3EF263A9075}"/>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4" name="Footer Placeholder 3">
            <a:extLst>
              <a:ext uri="{FF2B5EF4-FFF2-40B4-BE49-F238E27FC236}">
                <a16:creationId xmlns:a16="http://schemas.microsoft.com/office/drawing/2014/main" id="{B91595D2-B5F3-9AE9-C0C1-94960254DE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1E91F5-A774-DCDA-A15F-F3DC46B8D485}"/>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895110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91FB5A-BFE7-61A8-F760-6F525C4EBB2B}"/>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3" name="Footer Placeholder 2">
            <a:extLst>
              <a:ext uri="{FF2B5EF4-FFF2-40B4-BE49-F238E27FC236}">
                <a16:creationId xmlns:a16="http://schemas.microsoft.com/office/drawing/2014/main" id="{AD516D40-CECD-5EA4-C1EB-623DD99C895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ED94C5-9C8A-2DBE-A271-F91F2DE2B342}"/>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7788347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669C8-6FDF-3C6E-3132-C9662CE72C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75D61C-B46B-67E4-3B55-86E4FC0B98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92B843-2E0A-E519-9A7A-3E93405BC6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F58AD9-A777-3630-AD1F-AAD086676A66}"/>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6" name="Footer Placeholder 5">
            <a:extLst>
              <a:ext uri="{FF2B5EF4-FFF2-40B4-BE49-F238E27FC236}">
                <a16:creationId xmlns:a16="http://schemas.microsoft.com/office/drawing/2014/main" id="{9D2636EA-7F29-E04C-A1C1-65D725D09B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6263D6-08D9-F8DE-04E6-877353C4E39D}"/>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392533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673F0-8E1C-ABE6-1B3F-7606D57130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11C9BE-8A02-DAF3-B877-D92801BE2F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50DF3BD-D20B-5800-AF1E-F2D1DE048E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9742A7-19C3-E965-AAE2-2F5B11FDC171}"/>
              </a:ext>
            </a:extLst>
          </p:cNvPr>
          <p:cNvSpPr>
            <a:spLocks noGrp="1"/>
          </p:cNvSpPr>
          <p:nvPr>
            <p:ph type="dt" sz="half" idx="10"/>
          </p:nvPr>
        </p:nvSpPr>
        <p:spPr/>
        <p:txBody>
          <a:bodyPr/>
          <a:lstStyle/>
          <a:p>
            <a:fld id="{4FE75BF3-17A7-4551-9A98-E684A92418C9}" type="datetimeFigureOut">
              <a:rPr lang="en-US" smtClean="0"/>
              <a:t>1/17/2026</a:t>
            </a:fld>
            <a:endParaRPr lang="en-US"/>
          </a:p>
        </p:txBody>
      </p:sp>
      <p:sp>
        <p:nvSpPr>
          <p:cNvPr id="6" name="Footer Placeholder 5">
            <a:extLst>
              <a:ext uri="{FF2B5EF4-FFF2-40B4-BE49-F238E27FC236}">
                <a16:creationId xmlns:a16="http://schemas.microsoft.com/office/drawing/2014/main" id="{26859757-5D18-0C03-31DC-567E4E06B8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B405A8-2090-C910-4F13-7062F0A49488}"/>
              </a:ext>
            </a:extLst>
          </p:cNvPr>
          <p:cNvSpPr>
            <a:spLocks noGrp="1"/>
          </p:cNvSpPr>
          <p:nvPr>
            <p:ph type="sldNum" sz="quarter" idx="12"/>
          </p:nvPr>
        </p:nvSpPr>
        <p:spPr/>
        <p:txBody>
          <a:bodyPr/>
          <a:lstStyle/>
          <a:p>
            <a:fld id="{7A90B373-E22D-4226-ACD0-D6530F20FEC5}" type="slidenum">
              <a:rPr lang="en-US" smtClean="0"/>
              <a:t>‹#›</a:t>
            </a:fld>
            <a:endParaRPr lang="en-US"/>
          </a:p>
        </p:txBody>
      </p:sp>
    </p:spTree>
    <p:extLst>
      <p:ext uri="{BB962C8B-B14F-4D97-AF65-F5344CB8AC3E}">
        <p14:creationId xmlns:p14="http://schemas.microsoft.com/office/powerpoint/2010/main" val="843108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F4847A-8F01-3857-310F-B565A22C6B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5B9296-8384-4DA6-E084-8F56AD767C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3F048F-1691-0D02-FABE-AF6F019685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FE75BF3-17A7-4551-9A98-E684A92418C9}" type="datetimeFigureOut">
              <a:rPr lang="en-US" smtClean="0"/>
              <a:t>1/17/2026</a:t>
            </a:fld>
            <a:endParaRPr lang="en-US"/>
          </a:p>
        </p:txBody>
      </p:sp>
      <p:sp>
        <p:nvSpPr>
          <p:cNvPr id="5" name="Footer Placeholder 4">
            <a:extLst>
              <a:ext uri="{FF2B5EF4-FFF2-40B4-BE49-F238E27FC236}">
                <a16:creationId xmlns:a16="http://schemas.microsoft.com/office/drawing/2014/main" id="{CE2331D8-20ED-59D9-D0F6-90EA52088E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D1428CB-9A3E-73E2-B5EB-F612172B9D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A90B373-E22D-4226-ACD0-D6530F20FEC5}" type="slidenum">
              <a:rPr lang="en-US" smtClean="0"/>
              <a:t>‹#›</a:t>
            </a:fld>
            <a:endParaRPr lang="en-US"/>
          </a:p>
        </p:txBody>
      </p:sp>
    </p:spTree>
    <p:extLst>
      <p:ext uri="{BB962C8B-B14F-4D97-AF65-F5344CB8AC3E}">
        <p14:creationId xmlns:p14="http://schemas.microsoft.com/office/powerpoint/2010/main" val="7669636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devopsinstitute.com/value-stream-management-explained-in-plain-english/?utm_source=chatgpt.co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8A94871E-96FC-4ADE-815B-41A636E34F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2AA45A-38AC-17F4-DDAB-BD5A3E279AA3}"/>
              </a:ext>
            </a:extLst>
          </p:cNvPr>
          <p:cNvSpPr>
            <a:spLocks noGrp="1"/>
          </p:cNvSpPr>
          <p:nvPr>
            <p:ph type="ctrTitle"/>
          </p:nvPr>
        </p:nvSpPr>
        <p:spPr>
          <a:xfrm>
            <a:off x="640080" y="320040"/>
            <a:ext cx="6692827" cy="3892669"/>
          </a:xfrm>
        </p:spPr>
        <p:txBody>
          <a:bodyPr>
            <a:normAutofit/>
          </a:bodyPr>
          <a:lstStyle/>
          <a:p>
            <a:pPr algn="l"/>
            <a:r>
              <a:rPr lang="en-US" sz="6600"/>
              <a:t>The Technology Value Stream</a:t>
            </a:r>
          </a:p>
        </p:txBody>
      </p:sp>
      <p:sp>
        <p:nvSpPr>
          <p:cNvPr id="3" name="Subtitle 2">
            <a:extLst>
              <a:ext uri="{FF2B5EF4-FFF2-40B4-BE49-F238E27FC236}">
                <a16:creationId xmlns:a16="http://schemas.microsoft.com/office/drawing/2014/main" id="{799F8CEF-C7DD-EE86-4F19-41FAFB1B4EAA}"/>
              </a:ext>
            </a:extLst>
          </p:cNvPr>
          <p:cNvSpPr>
            <a:spLocks noGrp="1"/>
          </p:cNvSpPr>
          <p:nvPr>
            <p:ph type="subTitle" idx="1"/>
          </p:nvPr>
        </p:nvSpPr>
        <p:spPr>
          <a:xfrm>
            <a:off x="640080" y="4631161"/>
            <a:ext cx="6692827" cy="1569486"/>
          </a:xfrm>
        </p:spPr>
        <p:txBody>
          <a:bodyPr>
            <a:normAutofit/>
          </a:bodyPr>
          <a:lstStyle/>
          <a:p>
            <a:pPr algn="l"/>
            <a:r>
              <a:rPr lang="en-US" dirty="0"/>
              <a:t>Zachary Anderson</a:t>
            </a:r>
          </a:p>
          <a:p>
            <a:pPr algn="l"/>
            <a:r>
              <a:rPr lang="en-US" dirty="0"/>
              <a:t>Module 1.2</a:t>
            </a:r>
          </a:p>
          <a:p>
            <a:pPr algn="l"/>
            <a:r>
              <a:rPr lang="en-US"/>
              <a:t>1/17/26</a:t>
            </a:r>
          </a:p>
        </p:txBody>
      </p:sp>
      <p:sp>
        <p:nvSpPr>
          <p:cNvPr id="2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562" y="4409267"/>
            <a:ext cx="4243589" cy="18288"/>
          </a:xfrm>
          <a:custGeom>
            <a:avLst/>
            <a:gdLst>
              <a:gd name="csX0" fmla="*/ 0 w 4243589"/>
              <a:gd name="csY0" fmla="*/ 0 h 18288"/>
              <a:gd name="csX1" fmla="*/ 563791 w 4243589"/>
              <a:gd name="csY1" fmla="*/ 0 h 18288"/>
              <a:gd name="csX2" fmla="*/ 1042710 w 4243589"/>
              <a:gd name="csY2" fmla="*/ 0 h 18288"/>
              <a:gd name="csX3" fmla="*/ 1564066 w 4243589"/>
              <a:gd name="csY3" fmla="*/ 0 h 18288"/>
              <a:gd name="csX4" fmla="*/ 2212729 w 4243589"/>
              <a:gd name="csY4" fmla="*/ 0 h 18288"/>
              <a:gd name="csX5" fmla="*/ 2776520 w 4243589"/>
              <a:gd name="csY5" fmla="*/ 0 h 18288"/>
              <a:gd name="csX6" fmla="*/ 3297875 w 4243589"/>
              <a:gd name="csY6" fmla="*/ 0 h 18288"/>
              <a:gd name="csX7" fmla="*/ 4243589 w 4243589"/>
              <a:gd name="csY7" fmla="*/ 0 h 18288"/>
              <a:gd name="csX8" fmla="*/ 4243589 w 4243589"/>
              <a:gd name="csY8" fmla="*/ 18288 h 18288"/>
              <a:gd name="csX9" fmla="*/ 3637362 w 4243589"/>
              <a:gd name="csY9" fmla="*/ 18288 h 18288"/>
              <a:gd name="csX10" fmla="*/ 3116007 w 4243589"/>
              <a:gd name="csY10" fmla="*/ 18288 h 18288"/>
              <a:gd name="csX11" fmla="*/ 2424908 w 4243589"/>
              <a:gd name="csY11" fmla="*/ 18288 h 18288"/>
              <a:gd name="csX12" fmla="*/ 1861117 w 4243589"/>
              <a:gd name="csY12" fmla="*/ 18288 h 18288"/>
              <a:gd name="csX13" fmla="*/ 1382198 w 4243589"/>
              <a:gd name="csY13" fmla="*/ 18288 h 18288"/>
              <a:gd name="csX14" fmla="*/ 733535 w 4243589"/>
              <a:gd name="csY14" fmla="*/ 18288 h 18288"/>
              <a:gd name="csX15" fmla="*/ 0 w 4243589"/>
              <a:gd name="csY15" fmla="*/ 18288 h 18288"/>
              <a:gd name="csX16" fmla="*/ 0 w 4243589"/>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Electronic System">
            <a:extLst>
              <a:ext uri="{FF2B5EF4-FFF2-40B4-BE49-F238E27FC236}">
                <a16:creationId xmlns:a16="http://schemas.microsoft.com/office/drawing/2014/main" id="{BFC259EE-9C2A-EBBB-3BA1-2C964FC04793}"/>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a:fillRect/>
          </a:stretch>
        </p:blipFill>
        <p:spPr>
          <a:xfrm>
            <a:off x="7781544" y="2164456"/>
            <a:ext cx="4087368" cy="2292614"/>
          </a:xfrm>
          <a:prstGeom prst="rect">
            <a:avLst/>
          </a:prstGeom>
        </p:spPr>
      </p:pic>
    </p:spTree>
    <p:extLst>
      <p:ext uri="{BB962C8B-B14F-4D97-AF65-F5344CB8AC3E}">
        <p14:creationId xmlns:p14="http://schemas.microsoft.com/office/powerpoint/2010/main" val="1936154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29652D-1DDC-1B10-831D-DBD3672894B0}"/>
              </a:ext>
            </a:extLst>
          </p:cNvPr>
          <p:cNvSpPr>
            <a:spLocks noGrp="1"/>
          </p:cNvSpPr>
          <p:nvPr>
            <p:ph type="title"/>
          </p:nvPr>
        </p:nvSpPr>
        <p:spPr>
          <a:xfrm>
            <a:off x="5297762" y="329184"/>
            <a:ext cx="6251110" cy="1783080"/>
          </a:xfrm>
        </p:spPr>
        <p:txBody>
          <a:bodyPr anchor="b">
            <a:normAutofit/>
          </a:bodyPr>
          <a:lstStyle/>
          <a:p>
            <a:r>
              <a:rPr lang="en-US" sz="5400"/>
              <a:t>Table of Contents</a:t>
            </a:r>
          </a:p>
        </p:txBody>
      </p:sp>
      <p:pic>
        <p:nvPicPr>
          <p:cNvPr id="5" name="Picture 4" descr="Digital financial graph">
            <a:extLst>
              <a:ext uri="{FF2B5EF4-FFF2-40B4-BE49-F238E27FC236}">
                <a16:creationId xmlns:a16="http://schemas.microsoft.com/office/drawing/2014/main" id="{1CACCF19-8E82-4623-933C-169C22D4C165}"/>
              </a:ext>
            </a:extLst>
          </p:cNvPr>
          <p:cNvPicPr>
            <a:picLocks noChangeAspect="1"/>
          </p:cNvPicPr>
          <p:nvPr/>
        </p:nvPicPr>
        <p:blipFill>
          <a:blip r:embed="rId2"/>
          <a:srcRect l="38543" r="23257"/>
          <a:stretch>
            <a:fillRect/>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8"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sX0" fmla="*/ 0 w 4243589"/>
              <a:gd name="csY0" fmla="*/ 0 h 18288"/>
              <a:gd name="csX1" fmla="*/ 478919 w 4243589"/>
              <a:gd name="csY1" fmla="*/ 0 h 18288"/>
              <a:gd name="csX2" fmla="*/ 957839 w 4243589"/>
              <a:gd name="csY2" fmla="*/ 0 h 18288"/>
              <a:gd name="csX3" fmla="*/ 1521630 w 4243589"/>
              <a:gd name="csY3" fmla="*/ 0 h 18288"/>
              <a:gd name="csX4" fmla="*/ 2212729 w 4243589"/>
              <a:gd name="csY4" fmla="*/ 0 h 18288"/>
              <a:gd name="csX5" fmla="*/ 2734084 w 4243589"/>
              <a:gd name="csY5" fmla="*/ 0 h 18288"/>
              <a:gd name="csX6" fmla="*/ 3255439 w 4243589"/>
              <a:gd name="csY6" fmla="*/ 0 h 18288"/>
              <a:gd name="csX7" fmla="*/ 4243589 w 4243589"/>
              <a:gd name="csY7" fmla="*/ 0 h 18288"/>
              <a:gd name="csX8" fmla="*/ 4243589 w 4243589"/>
              <a:gd name="csY8" fmla="*/ 18288 h 18288"/>
              <a:gd name="csX9" fmla="*/ 3594926 w 4243589"/>
              <a:gd name="csY9" fmla="*/ 18288 h 18288"/>
              <a:gd name="csX10" fmla="*/ 3073571 w 4243589"/>
              <a:gd name="csY10" fmla="*/ 18288 h 18288"/>
              <a:gd name="csX11" fmla="*/ 2552216 w 4243589"/>
              <a:gd name="csY11" fmla="*/ 18288 h 18288"/>
              <a:gd name="csX12" fmla="*/ 1903553 w 4243589"/>
              <a:gd name="csY12" fmla="*/ 18288 h 18288"/>
              <a:gd name="csX13" fmla="*/ 1212454 w 4243589"/>
              <a:gd name="csY13" fmla="*/ 18288 h 18288"/>
              <a:gd name="csX14" fmla="*/ 733535 w 4243589"/>
              <a:gd name="csY14" fmla="*/ 18288 h 18288"/>
              <a:gd name="csX15" fmla="*/ 0 w 4243589"/>
              <a:gd name="csY15" fmla="*/ 18288 h 18288"/>
              <a:gd name="csX16" fmla="*/ 0 w 4243589"/>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1AE0E1E-139F-9E7D-B23D-33E29F61BA1F}"/>
              </a:ext>
            </a:extLst>
          </p:cNvPr>
          <p:cNvSpPr>
            <a:spLocks noGrp="1"/>
          </p:cNvSpPr>
          <p:nvPr>
            <p:ph idx="1"/>
          </p:nvPr>
        </p:nvSpPr>
        <p:spPr>
          <a:xfrm>
            <a:off x="5297762" y="2706624"/>
            <a:ext cx="6251110" cy="3483864"/>
          </a:xfrm>
        </p:spPr>
        <p:txBody>
          <a:bodyPr>
            <a:normAutofit/>
          </a:bodyPr>
          <a:lstStyle/>
          <a:p>
            <a:r>
              <a:rPr lang="en-US" sz="2200"/>
              <a:t>Summarization of the Technology Value Stream</a:t>
            </a:r>
          </a:p>
          <a:p>
            <a:r>
              <a:rPr lang="en-US" sz="2200"/>
              <a:t>Lead Time vs Processing Time</a:t>
            </a:r>
          </a:p>
          <a:p>
            <a:r>
              <a:rPr lang="en-US" sz="2200"/>
              <a:t>The Common Scenario</a:t>
            </a:r>
          </a:p>
          <a:p>
            <a:r>
              <a:rPr lang="en-US" sz="2200"/>
              <a:t>DevOps Ideal: Deployment Lead Times of Minutes</a:t>
            </a:r>
          </a:p>
          <a:p>
            <a:r>
              <a:rPr lang="en-US" sz="2200"/>
              <a:t>Conclusion </a:t>
            </a:r>
          </a:p>
          <a:p>
            <a:r>
              <a:rPr lang="en-US" sz="2200"/>
              <a:t>References</a:t>
            </a:r>
          </a:p>
        </p:txBody>
      </p:sp>
    </p:spTree>
    <p:extLst>
      <p:ext uri="{BB962C8B-B14F-4D97-AF65-F5344CB8AC3E}">
        <p14:creationId xmlns:p14="http://schemas.microsoft.com/office/powerpoint/2010/main" val="1612656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8B33F8-4FFD-F73F-2C07-2C5B4F3A70B7}"/>
              </a:ext>
            </a:extLst>
          </p:cNvPr>
          <p:cNvSpPr>
            <a:spLocks noGrp="1"/>
          </p:cNvSpPr>
          <p:nvPr>
            <p:ph type="title"/>
          </p:nvPr>
        </p:nvSpPr>
        <p:spPr>
          <a:xfrm>
            <a:off x="5297762" y="329184"/>
            <a:ext cx="6251110" cy="1783080"/>
          </a:xfrm>
        </p:spPr>
        <p:txBody>
          <a:bodyPr anchor="b">
            <a:normAutofit/>
          </a:bodyPr>
          <a:lstStyle/>
          <a:p>
            <a:r>
              <a:rPr lang="en-US" sz="4600"/>
              <a:t>Summarization of Technology Value Stream</a:t>
            </a:r>
          </a:p>
        </p:txBody>
      </p:sp>
      <p:pic>
        <p:nvPicPr>
          <p:cNvPr id="6" name="Picture 5">
            <a:extLst>
              <a:ext uri="{FF2B5EF4-FFF2-40B4-BE49-F238E27FC236}">
                <a16:creationId xmlns:a16="http://schemas.microsoft.com/office/drawing/2014/main" id="{AC19169B-2DEB-F84E-85E5-DE954DE05262}"/>
              </a:ext>
            </a:extLst>
          </p:cNvPr>
          <p:cNvPicPr>
            <a:picLocks noChangeAspect="1"/>
          </p:cNvPicPr>
          <p:nvPr/>
        </p:nvPicPr>
        <p:blipFill>
          <a:blip r:embed="rId2"/>
          <a:srcRect l="40738" r="28192" b="-1"/>
          <a:stretch>
            <a:fillRect/>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7"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sX0" fmla="*/ 0 w 4243589"/>
              <a:gd name="csY0" fmla="*/ 0 h 18288"/>
              <a:gd name="csX1" fmla="*/ 478919 w 4243589"/>
              <a:gd name="csY1" fmla="*/ 0 h 18288"/>
              <a:gd name="csX2" fmla="*/ 957839 w 4243589"/>
              <a:gd name="csY2" fmla="*/ 0 h 18288"/>
              <a:gd name="csX3" fmla="*/ 1521630 w 4243589"/>
              <a:gd name="csY3" fmla="*/ 0 h 18288"/>
              <a:gd name="csX4" fmla="*/ 2212729 w 4243589"/>
              <a:gd name="csY4" fmla="*/ 0 h 18288"/>
              <a:gd name="csX5" fmla="*/ 2734084 w 4243589"/>
              <a:gd name="csY5" fmla="*/ 0 h 18288"/>
              <a:gd name="csX6" fmla="*/ 3255439 w 4243589"/>
              <a:gd name="csY6" fmla="*/ 0 h 18288"/>
              <a:gd name="csX7" fmla="*/ 4243589 w 4243589"/>
              <a:gd name="csY7" fmla="*/ 0 h 18288"/>
              <a:gd name="csX8" fmla="*/ 4243589 w 4243589"/>
              <a:gd name="csY8" fmla="*/ 18288 h 18288"/>
              <a:gd name="csX9" fmla="*/ 3594926 w 4243589"/>
              <a:gd name="csY9" fmla="*/ 18288 h 18288"/>
              <a:gd name="csX10" fmla="*/ 3073571 w 4243589"/>
              <a:gd name="csY10" fmla="*/ 18288 h 18288"/>
              <a:gd name="csX11" fmla="*/ 2552216 w 4243589"/>
              <a:gd name="csY11" fmla="*/ 18288 h 18288"/>
              <a:gd name="csX12" fmla="*/ 1903553 w 4243589"/>
              <a:gd name="csY12" fmla="*/ 18288 h 18288"/>
              <a:gd name="csX13" fmla="*/ 1212454 w 4243589"/>
              <a:gd name="csY13" fmla="*/ 18288 h 18288"/>
              <a:gd name="csX14" fmla="*/ 733535 w 4243589"/>
              <a:gd name="csY14" fmla="*/ 18288 h 18288"/>
              <a:gd name="csX15" fmla="*/ 0 w 4243589"/>
              <a:gd name="csY15" fmla="*/ 18288 h 18288"/>
              <a:gd name="csX16" fmla="*/ 0 w 4243589"/>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F4116EDA-BCC6-4210-1359-23243D816F60}"/>
              </a:ext>
            </a:extLst>
          </p:cNvPr>
          <p:cNvGraphicFramePr>
            <a:graphicFrameLocks noGrp="1"/>
          </p:cNvGraphicFramePr>
          <p:nvPr>
            <p:ph idx="1"/>
            <p:extLst>
              <p:ext uri="{D42A27DB-BD31-4B8C-83A1-F6EECF244321}">
                <p14:modId xmlns:p14="http://schemas.microsoft.com/office/powerpoint/2010/main" val="861735277"/>
              </p:ext>
            </p:extLst>
          </p:nvPr>
        </p:nvGraphicFramePr>
        <p:xfrm>
          <a:off x="5297762" y="2706624"/>
          <a:ext cx="6251110" cy="34838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36027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17CE5-351E-BE69-45B9-F6F5773FF667}"/>
              </a:ext>
            </a:extLst>
          </p:cNvPr>
          <p:cNvSpPr>
            <a:spLocks noGrp="1"/>
          </p:cNvSpPr>
          <p:nvPr>
            <p:ph type="title"/>
          </p:nvPr>
        </p:nvSpPr>
        <p:spPr/>
        <p:txBody>
          <a:bodyPr/>
          <a:lstStyle/>
          <a:p>
            <a:r>
              <a:rPr lang="en-US" dirty="0"/>
              <a:t>Lead Time vs. Processing Time</a:t>
            </a:r>
          </a:p>
        </p:txBody>
      </p:sp>
      <p:sp>
        <p:nvSpPr>
          <p:cNvPr id="4" name="Text Placeholder 3">
            <a:extLst>
              <a:ext uri="{FF2B5EF4-FFF2-40B4-BE49-F238E27FC236}">
                <a16:creationId xmlns:a16="http://schemas.microsoft.com/office/drawing/2014/main" id="{E7A249C4-3C25-152D-6F72-B86C46FCD828}"/>
              </a:ext>
            </a:extLst>
          </p:cNvPr>
          <p:cNvSpPr>
            <a:spLocks noGrp="1"/>
          </p:cNvSpPr>
          <p:nvPr>
            <p:ph type="body" idx="1"/>
          </p:nvPr>
        </p:nvSpPr>
        <p:spPr/>
        <p:txBody>
          <a:bodyPr/>
          <a:lstStyle/>
          <a:p>
            <a:r>
              <a:rPr lang="en-US" dirty="0"/>
              <a:t>Lead Time</a:t>
            </a:r>
          </a:p>
          <a:p>
            <a:endParaRPr lang="en-US" dirty="0"/>
          </a:p>
        </p:txBody>
      </p:sp>
      <p:graphicFrame>
        <p:nvGraphicFramePr>
          <p:cNvPr id="8" name="Content Placeholder 2">
            <a:extLst>
              <a:ext uri="{FF2B5EF4-FFF2-40B4-BE49-F238E27FC236}">
                <a16:creationId xmlns:a16="http://schemas.microsoft.com/office/drawing/2014/main" id="{8B973B28-48B8-D55F-EC4F-6258FB289C3B}"/>
              </a:ext>
            </a:extLst>
          </p:cNvPr>
          <p:cNvGraphicFramePr>
            <a:graphicFrameLocks noGrp="1"/>
          </p:cNvGraphicFramePr>
          <p:nvPr>
            <p:ph sz="half" idx="2"/>
          </p:nvPr>
        </p:nvGraphicFramePr>
        <p:xfrm>
          <a:off x="839788" y="2505075"/>
          <a:ext cx="5157787" cy="36845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 Placeholder 4">
            <a:extLst>
              <a:ext uri="{FF2B5EF4-FFF2-40B4-BE49-F238E27FC236}">
                <a16:creationId xmlns:a16="http://schemas.microsoft.com/office/drawing/2014/main" id="{3FF3138C-4ECF-2C72-BE33-F4B51334812C}"/>
              </a:ext>
            </a:extLst>
          </p:cNvPr>
          <p:cNvSpPr>
            <a:spLocks noGrp="1"/>
          </p:cNvSpPr>
          <p:nvPr>
            <p:ph type="body" sz="quarter" idx="3"/>
          </p:nvPr>
        </p:nvSpPr>
        <p:spPr/>
        <p:txBody>
          <a:bodyPr/>
          <a:lstStyle/>
          <a:p>
            <a:r>
              <a:rPr lang="en-US" dirty="0"/>
              <a:t>Processing Time</a:t>
            </a:r>
          </a:p>
          <a:p>
            <a:endParaRPr lang="en-US" dirty="0"/>
          </a:p>
        </p:txBody>
      </p:sp>
      <p:sp>
        <p:nvSpPr>
          <p:cNvPr id="6" name="Content Placeholder 5">
            <a:extLst>
              <a:ext uri="{FF2B5EF4-FFF2-40B4-BE49-F238E27FC236}">
                <a16:creationId xmlns:a16="http://schemas.microsoft.com/office/drawing/2014/main" id="{611F8575-CD32-D03C-F21A-F2C78046EAC7}"/>
              </a:ext>
            </a:extLst>
          </p:cNvPr>
          <p:cNvSpPr>
            <a:spLocks noGrp="1"/>
          </p:cNvSpPr>
          <p:nvPr>
            <p:ph sz="quarter" idx="4"/>
          </p:nvPr>
        </p:nvSpPr>
        <p:spPr/>
        <p:txBody>
          <a:bodyPr/>
          <a:lstStyle/>
          <a:p>
            <a:pPr lvl="1"/>
            <a:r>
              <a:rPr lang="en-US" dirty="0"/>
              <a:t>Is the other measure used to determine performance in value streams</a:t>
            </a:r>
          </a:p>
          <a:p>
            <a:pPr lvl="1"/>
            <a:r>
              <a:rPr lang="en-US" dirty="0"/>
              <a:t>Begins when work on the customer request begins, omitting the time the request spends in queue</a:t>
            </a:r>
          </a:p>
          <a:p>
            <a:pPr lvl="1"/>
            <a:r>
              <a:rPr lang="en-US" dirty="0"/>
              <a:t>The comparison between this and lead time is a important measure for improvement</a:t>
            </a:r>
          </a:p>
          <a:p>
            <a:endParaRPr lang="en-US" dirty="0"/>
          </a:p>
        </p:txBody>
      </p:sp>
    </p:spTree>
    <p:extLst>
      <p:ext uri="{BB962C8B-B14F-4D97-AF65-F5344CB8AC3E}">
        <p14:creationId xmlns:p14="http://schemas.microsoft.com/office/powerpoint/2010/main" val="1044006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B42EAE72-D2D8-756C-4749-D0789C15C7DA}"/>
              </a:ext>
            </a:extLst>
          </p:cNvPr>
          <p:cNvSpPr>
            <a:spLocks noGrp="1"/>
          </p:cNvSpPr>
          <p:nvPr>
            <p:ph type="title"/>
          </p:nvPr>
        </p:nvSpPr>
        <p:spPr>
          <a:xfrm>
            <a:off x="640080" y="325369"/>
            <a:ext cx="4368602" cy="1956841"/>
          </a:xfrm>
        </p:spPr>
        <p:txBody>
          <a:bodyPr anchor="b">
            <a:normAutofit/>
          </a:bodyPr>
          <a:lstStyle/>
          <a:p>
            <a:r>
              <a:rPr lang="en-US" sz="5400"/>
              <a:t>The Common Scenario</a:t>
            </a:r>
          </a:p>
        </p:txBody>
      </p:sp>
      <p:sp>
        <p:nvSpPr>
          <p:cNvPr id="2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sX0" fmla="*/ 0 w 3474720"/>
              <a:gd name="csY0" fmla="*/ 0 h 18288"/>
              <a:gd name="csX1" fmla="*/ 694944 w 3474720"/>
              <a:gd name="csY1" fmla="*/ 0 h 18288"/>
              <a:gd name="csX2" fmla="*/ 1355141 w 3474720"/>
              <a:gd name="csY2" fmla="*/ 0 h 18288"/>
              <a:gd name="csX3" fmla="*/ 2015338 w 3474720"/>
              <a:gd name="csY3" fmla="*/ 0 h 18288"/>
              <a:gd name="csX4" fmla="*/ 2779776 w 3474720"/>
              <a:gd name="csY4" fmla="*/ 0 h 18288"/>
              <a:gd name="csX5" fmla="*/ 3474720 w 3474720"/>
              <a:gd name="csY5" fmla="*/ 0 h 18288"/>
              <a:gd name="csX6" fmla="*/ 3474720 w 3474720"/>
              <a:gd name="csY6" fmla="*/ 18288 h 18288"/>
              <a:gd name="csX7" fmla="*/ 2779776 w 3474720"/>
              <a:gd name="csY7" fmla="*/ 18288 h 18288"/>
              <a:gd name="csX8" fmla="*/ 2189074 w 3474720"/>
              <a:gd name="csY8" fmla="*/ 18288 h 18288"/>
              <a:gd name="csX9" fmla="*/ 1528877 w 3474720"/>
              <a:gd name="csY9" fmla="*/ 18288 h 18288"/>
              <a:gd name="csX10" fmla="*/ 868680 w 3474720"/>
              <a:gd name="csY10" fmla="*/ 18288 h 18288"/>
              <a:gd name="csX11" fmla="*/ 0 w 3474720"/>
              <a:gd name="csY11" fmla="*/ 18288 h 18288"/>
              <a:gd name="csX12" fmla="*/ 0 w 3474720"/>
              <a:gd name="csY12"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32E0608A-E7FF-BB00-0A41-CC4F1CCC57EA}"/>
              </a:ext>
            </a:extLst>
          </p:cNvPr>
          <p:cNvSpPr>
            <a:spLocks noGrp="1"/>
          </p:cNvSpPr>
          <p:nvPr>
            <p:ph idx="1"/>
          </p:nvPr>
        </p:nvSpPr>
        <p:spPr>
          <a:xfrm>
            <a:off x="640080" y="2872899"/>
            <a:ext cx="4243589" cy="3320668"/>
          </a:xfrm>
        </p:spPr>
        <p:txBody>
          <a:bodyPr>
            <a:normAutofit/>
          </a:bodyPr>
          <a:lstStyle/>
          <a:p>
            <a:r>
              <a:rPr lang="en-US" sz="2200" dirty="0"/>
              <a:t>The most common reality is that larger teams tend to have really long lead times</a:t>
            </a:r>
          </a:p>
          <a:p>
            <a:r>
              <a:rPr lang="en-US" sz="2200" dirty="0"/>
              <a:t>Long testing environments, long process lead times, and a high reliance on manual testing are constant here.</a:t>
            </a:r>
          </a:p>
          <a:p>
            <a:r>
              <a:rPr lang="en-US" sz="2200" dirty="0"/>
              <a:t>Low access to integration test environments.</a:t>
            </a:r>
          </a:p>
        </p:txBody>
      </p:sp>
      <p:pic>
        <p:nvPicPr>
          <p:cNvPr id="10" name="Picture 9" descr="Group of people holding strings">
            <a:extLst>
              <a:ext uri="{FF2B5EF4-FFF2-40B4-BE49-F238E27FC236}">
                <a16:creationId xmlns:a16="http://schemas.microsoft.com/office/drawing/2014/main" id="{A68469F8-0A6B-15D4-9662-B915338F78D9}"/>
              </a:ext>
            </a:extLst>
          </p:cNvPr>
          <p:cNvPicPr>
            <a:picLocks noChangeAspect="1"/>
          </p:cNvPicPr>
          <p:nvPr/>
        </p:nvPicPr>
        <p:blipFill>
          <a:blip r:embed="rId2"/>
          <a:srcRect l="29036" r="-1" b="-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853789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5C2DCE-F579-EEF3-2238-5CF617B12F3F}"/>
              </a:ext>
            </a:extLst>
          </p:cNvPr>
          <p:cNvSpPr>
            <a:spLocks noGrp="1"/>
          </p:cNvSpPr>
          <p:nvPr>
            <p:ph type="title"/>
          </p:nvPr>
        </p:nvSpPr>
        <p:spPr>
          <a:xfrm>
            <a:off x="841248" y="548640"/>
            <a:ext cx="3600860" cy="5431536"/>
          </a:xfrm>
        </p:spPr>
        <p:txBody>
          <a:bodyPr>
            <a:normAutofit/>
          </a:bodyPr>
          <a:lstStyle/>
          <a:p>
            <a:r>
              <a:rPr lang="en-US" sz="5400"/>
              <a:t>A DevOps Ideal: Deployment Lead Times of Minutes</a:t>
            </a:r>
          </a:p>
        </p:txBody>
      </p:sp>
      <p:sp>
        <p:nvSpPr>
          <p:cNvPr id="17"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sX0" fmla="*/ 0 w 4480560"/>
              <a:gd name="csY0" fmla="*/ 0 h 18288"/>
              <a:gd name="csX1" fmla="*/ 595274 w 4480560"/>
              <a:gd name="csY1" fmla="*/ 0 h 18288"/>
              <a:gd name="csX2" fmla="*/ 1100938 w 4480560"/>
              <a:gd name="csY2" fmla="*/ 0 h 18288"/>
              <a:gd name="csX3" fmla="*/ 1651406 w 4480560"/>
              <a:gd name="csY3" fmla="*/ 0 h 18288"/>
              <a:gd name="csX4" fmla="*/ 2336292 w 4480560"/>
              <a:gd name="csY4" fmla="*/ 0 h 18288"/>
              <a:gd name="csX5" fmla="*/ 2931566 w 4480560"/>
              <a:gd name="csY5" fmla="*/ 0 h 18288"/>
              <a:gd name="csX6" fmla="*/ 3482035 w 4480560"/>
              <a:gd name="csY6" fmla="*/ 0 h 18288"/>
              <a:gd name="csX7" fmla="*/ 4480560 w 4480560"/>
              <a:gd name="csY7" fmla="*/ 0 h 18288"/>
              <a:gd name="csX8" fmla="*/ 4480560 w 4480560"/>
              <a:gd name="csY8" fmla="*/ 18288 h 18288"/>
              <a:gd name="csX9" fmla="*/ 3840480 w 4480560"/>
              <a:gd name="csY9" fmla="*/ 18288 h 18288"/>
              <a:gd name="csX10" fmla="*/ 3290011 w 4480560"/>
              <a:gd name="csY10" fmla="*/ 18288 h 18288"/>
              <a:gd name="csX11" fmla="*/ 2560320 w 4480560"/>
              <a:gd name="csY11" fmla="*/ 18288 h 18288"/>
              <a:gd name="csX12" fmla="*/ 1965046 w 4480560"/>
              <a:gd name="csY12" fmla="*/ 18288 h 18288"/>
              <a:gd name="csX13" fmla="*/ 1459382 w 4480560"/>
              <a:gd name="csY13" fmla="*/ 18288 h 18288"/>
              <a:gd name="csX14" fmla="*/ 774497 w 4480560"/>
              <a:gd name="csY14" fmla="*/ 18288 h 18288"/>
              <a:gd name="csX15" fmla="*/ 0 w 4480560"/>
              <a:gd name="csY15" fmla="*/ 18288 h 18288"/>
              <a:gd name="csX16" fmla="*/ 0 w 4480560"/>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8575E07-DC70-0A5E-E764-70597AC08AB9}"/>
              </a:ext>
            </a:extLst>
          </p:cNvPr>
          <p:cNvSpPr>
            <a:spLocks noGrp="1"/>
          </p:cNvSpPr>
          <p:nvPr>
            <p:ph idx="1"/>
          </p:nvPr>
        </p:nvSpPr>
        <p:spPr>
          <a:xfrm>
            <a:off x="5126418" y="552091"/>
            <a:ext cx="6224335" cy="5431536"/>
          </a:xfrm>
        </p:spPr>
        <p:txBody>
          <a:bodyPr anchor="ctr">
            <a:normAutofit/>
          </a:bodyPr>
          <a:lstStyle/>
          <a:p>
            <a:r>
              <a:rPr lang="en-US" sz="2200"/>
              <a:t>Feedback is received by the developers constantly, allowing for quick implementation of fixes</a:t>
            </a:r>
          </a:p>
          <a:p>
            <a:r>
              <a:rPr lang="en-US" sz="2200"/>
              <a:t>The constant validation of code is what brings down lead times</a:t>
            </a:r>
          </a:p>
          <a:p>
            <a:r>
              <a:rPr lang="en-US" sz="2200"/>
              <a:t>There is constant testing within a version-controlled repository to ensure deployment has little to no issues</a:t>
            </a:r>
          </a:p>
          <a:p>
            <a:endParaRPr lang="en-US" sz="2200"/>
          </a:p>
          <a:p>
            <a:endParaRPr lang="en-US" sz="2200"/>
          </a:p>
        </p:txBody>
      </p:sp>
    </p:spTree>
    <p:extLst>
      <p:ext uri="{BB962C8B-B14F-4D97-AF65-F5344CB8AC3E}">
        <p14:creationId xmlns:p14="http://schemas.microsoft.com/office/powerpoint/2010/main" val="3398263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50B922-BD67-B4DE-9FF4-1F13209571BB}"/>
              </a:ext>
            </a:extLst>
          </p:cNvPr>
          <p:cNvSpPr>
            <a:spLocks noGrp="1"/>
          </p:cNvSpPr>
          <p:nvPr>
            <p:ph type="title"/>
          </p:nvPr>
        </p:nvSpPr>
        <p:spPr>
          <a:xfrm>
            <a:off x="841248" y="548640"/>
            <a:ext cx="3600860" cy="5431536"/>
          </a:xfrm>
        </p:spPr>
        <p:txBody>
          <a:bodyPr>
            <a:normAutofit/>
          </a:bodyPr>
          <a:lstStyle/>
          <a:p>
            <a:r>
              <a:rPr lang="en-US" sz="5400"/>
              <a:t>Conclusion</a:t>
            </a:r>
          </a:p>
        </p:txBody>
      </p:sp>
      <p:sp>
        <p:nvSpPr>
          <p:cNvPr id="17"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sX0" fmla="*/ 0 w 4480560"/>
              <a:gd name="csY0" fmla="*/ 0 h 18288"/>
              <a:gd name="csX1" fmla="*/ 595274 w 4480560"/>
              <a:gd name="csY1" fmla="*/ 0 h 18288"/>
              <a:gd name="csX2" fmla="*/ 1100938 w 4480560"/>
              <a:gd name="csY2" fmla="*/ 0 h 18288"/>
              <a:gd name="csX3" fmla="*/ 1651406 w 4480560"/>
              <a:gd name="csY3" fmla="*/ 0 h 18288"/>
              <a:gd name="csX4" fmla="*/ 2336292 w 4480560"/>
              <a:gd name="csY4" fmla="*/ 0 h 18288"/>
              <a:gd name="csX5" fmla="*/ 2931566 w 4480560"/>
              <a:gd name="csY5" fmla="*/ 0 h 18288"/>
              <a:gd name="csX6" fmla="*/ 3482035 w 4480560"/>
              <a:gd name="csY6" fmla="*/ 0 h 18288"/>
              <a:gd name="csX7" fmla="*/ 4480560 w 4480560"/>
              <a:gd name="csY7" fmla="*/ 0 h 18288"/>
              <a:gd name="csX8" fmla="*/ 4480560 w 4480560"/>
              <a:gd name="csY8" fmla="*/ 18288 h 18288"/>
              <a:gd name="csX9" fmla="*/ 3840480 w 4480560"/>
              <a:gd name="csY9" fmla="*/ 18288 h 18288"/>
              <a:gd name="csX10" fmla="*/ 3290011 w 4480560"/>
              <a:gd name="csY10" fmla="*/ 18288 h 18288"/>
              <a:gd name="csX11" fmla="*/ 2560320 w 4480560"/>
              <a:gd name="csY11" fmla="*/ 18288 h 18288"/>
              <a:gd name="csX12" fmla="*/ 1965046 w 4480560"/>
              <a:gd name="csY12" fmla="*/ 18288 h 18288"/>
              <a:gd name="csX13" fmla="*/ 1459382 w 4480560"/>
              <a:gd name="csY13" fmla="*/ 18288 h 18288"/>
              <a:gd name="csX14" fmla="*/ 774497 w 4480560"/>
              <a:gd name="csY14" fmla="*/ 18288 h 18288"/>
              <a:gd name="csX15" fmla="*/ 0 w 4480560"/>
              <a:gd name="csY15" fmla="*/ 18288 h 18288"/>
              <a:gd name="csX16" fmla="*/ 0 w 4480560"/>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19E15B7-7FFA-89BC-8B32-CE65947FC164}"/>
              </a:ext>
            </a:extLst>
          </p:cNvPr>
          <p:cNvSpPr>
            <a:spLocks noGrp="1"/>
          </p:cNvSpPr>
          <p:nvPr>
            <p:ph idx="1"/>
          </p:nvPr>
        </p:nvSpPr>
        <p:spPr>
          <a:xfrm>
            <a:off x="5126418" y="552091"/>
            <a:ext cx="6224335" cy="5431536"/>
          </a:xfrm>
        </p:spPr>
        <p:txBody>
          <a:bodyPr anchor="ctr">
            <a:normAutofit/>
          </a:bodyPr>
          <a:lstStyle/>
          <a:p>
            <a:r>
              <a:rPr lang="en-US" sz="2200" dirty="0"/>
              <a:t>The Technology Value Stream is all about the customer value. The focus on shortening lead times to better the customer experience and improve efficiency is what it’s all about. Larger companies obviously struggle with this, as achieving lead times of minutes requires greater focus. Teams that can allocate more resources to completing projects can improve the completion rates of these customer requests.</a:t>
            </a:r>
          </a:p>
        </p:txBody>
      </p:sp>
    </p:spTree>
    <p:extLst>
      <p:ext uri="{BB962C8B-B14F-4D97-AF65-F5344CB8AC3E}">
        <p14:creationId xmlns:p14="http://schemas.microsoft.com/office/powerpoint/2010/main" val="2479585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24A6E7-CB82-9167-EB57-861F9958F053}"/>
              </a:ext>
            </a:extLst>
          </p:cNvPr>
          <p:cNvSpPr>
            <a:spLocks noGrp="1"/>
          </p:cNvSpPr>
          <p:nvPr>
            <p:ph type="title"/>
          </p:nvPr>
        </p:nvSpPr>
        <p:spPr>
          <a:xfrm>
            <a:off x="838200" y="365125"/>
            <a:ext cx="10515600" cy="1325563"/>
          </a:xfrm>
        </p:spPr>
        <p:txBody>
          <a:bodyPr>
            <a:normAutofit/>
          </a:bodyPr>
          <a:lstStyle/>
          <a:p>
            <a:r>
              <a:rPr lang="en-US" sz="5400"/>
              <a:t>References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sX0" fmla="*/ 0 w 10853928"/>
              <a:gd name="csY0" fmla="*/ 0 h 18288"/>
              <a:gd name="csX1" fmla="*/ 461292 w 10853928"/>
              <a:gd name="csY1" fmla="*/ 0 h 18288"/>
              <a:gd name="csX2" fmla="*/ 1139662 w 10853928"/>
              <a:gd name="csY2" fmla="*/ 0 h 18288"/>
              <a:gd name="csX3" fmla="*/ 1926572 w 10853928"/>
              <a:gd name="csY3" fmla="*/ 0 h 18288"/>
              <a:gd name="csX4" fmla="*/ 2279325 w 10853928"/>
              <a:gd name="csY4" fmla="*/ 0 h 18288"/>
              <a:gd name="csX5" fmla="*/ 2632078 w 10853928"/>
              <a:gd name="csY5" fmla="*/ 0 h 18288"/>
              <a:gd name="csX6" fmla="*/ 3527527 w 10853928"/>
              <a:gd name="csY6" fmla="*/ 0 h 18288"/>
              <a:gd name="csX7" fmla="*/ 4205897 w 10853928"/>
              <a:gd name="csY7" fmla="*/ 0 h 18288"/>
              <a:gd name="csX8" fmla="*/ 4558650 w 10853928"/>
              <a:gd name="csY8" fmla="*/ 0 h 18288"/>
              <a:gd name="csX9" fmla="*/ 5237020 w 10853928"/>
              <a:gd name="csY9" fmla="*/ 0 h 18288"/>
              <a:gd name="csX10" fmla="*/ 6132469 w 10853928"/>
              <a:gd name="csY10" fmla="*/ 0 h 18288"/>
              <a:gd name="csX11" fmla="*/ 6702301 w 10853928"/>
              <a:gd name="csY11" fmla="*/ 0 h 18288"/>
              <a:gd name="csX12" fmla="*/ 7272132 w 10853928"/>
              <a:gd name="csY12" fmla="*/ 0 h 18288"/>
              <a:gd name="csX13" fmla="*/ 7950502 w 10853928"/>
              <a:gd name="csY13" fmla="*/ 0 h 18288"/>
              <a:gd name="csX14" fmla="*/ 8737412 w 10853928"/>
              <a:gd name="csY14" fmla="*/ 0 h 18288"/>
              <a:gd name="csX15" fmla="*/ 9524322 w 10853928"/>
              <a:gd name="csY15" fmla="*/ 0 h 18288"/>
              <a:gd name="csX16" fmla="*/ 10853928 w 10853928"/>
              <a:gd name="csY16" fmla="*/ 0 h 18288"/>
              <a:gd name="csX17" fmla="*/ 10853928 w 10853928"/>
              <a:gd name="csY17" fmla="*/ 18288 h 18288"/>
              <a:gd name="csX18" fmla="*/ 10392636 w 10853928"/>
              <a:gd name="csY18" fmla="*/ 18288 h 18288"/>
              <a:gd name="csX19" fmla="*/ 9497187 w 10853928"/>
              <a:gd name="csY19" fmla="*/ 18288 h 18288"/>
              <a:gd name="csX20" fmla="*/ 8818817 w 10853928"/>
              <a:gd name="csY20" fmla="*/ 18288 h 18288"/>
              <a:gd name="csX21" fmla="*/ 8466064 w 10853928"/>
              <a:gd name="csY21" fmla="*/ 18288 h 18288"/>
              <a:gd name="csX22" fmla="*/ 7787693 w 10853928"/>
              <a:gd name="csY22" fmla="*/ 18288 h 18288"/>
              <a:gd name="csX23" fmla="*/ 7217862 w 10853928"/>
              <a:gd name="csY23" fmla="*/ 18288 h 18288"/>
              <a:gd name="csX24" fmla="*/ 6648031 w 10853928"/>
              <a:gd name="csY24" fmla="*/ 18288 h 18288"/>
              <a:gd name="csX25" fmla="*/ 6078200 w 10853928"/>
              <a:gd name="csY25" fmla="*/ 18288 h 18288"/>
              <a:gd name="csX26" fmla="*/ 5508368 w 10853928"/>
              <a:gd name="csY26" fmla="*/ 18288 h 18288"/>
              <a:gd name="csX27" fmla="*/ 4721459 w 10853928"/>
              <a:gd name="csY27" fmla="*/ 18288 h 18288"/>
              <a:gd name="csX28" fmla="*/ 4043088 w 10853928"/>
              <a:gd name="csY28" fmla="*/ 18288 h 18288"/>
              <a:gd name="csX29" fmla="*/ 3690336 w 10853928"/>
              <a:gd name="csY29" fmla="*/ 18288 h 18288"/>
              <a:gd name="csX30" fmla="*/ 3120504 w 10853928"/>
              <a:gd name="csY30" fmla="*/ 18288 h 18288"/>
              <a:gd name="csX31" fmla="*/ 2333595 w 10853928"/>
              <a:gd name="csY31" fmla="*/ 18288 h 18288"/>
              <a:gd name="csX32" fmla="*/ 1872303 w 10853928"/>
              <a:gd name="csY32" fmla="*/ 18288 h 18288"/>
              <a:gd name="csX33" fmla="*/ 976854 w 10853928"/>
              <a:gd name="csY33" fmla="*/ 18288 h 18288"/>
              <a:gd name="csX34" fmla="*/ 0 w 10853928"/>
              <a:gd name="csY34" fmla="*/ 18288 h 18288"/>
              <a:gd name="csX35" fmla="*/ 0 w 10853928"/>
              <a:gd name="csY35"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705186B-BB08-9041-F1E6-C96CCA3817E4}"/>
              </a:ext>
            </a:extLst>
          </p:cNvPr>
          <p:cNvSpPr>
            <a:spLocks noGrp="1"/>
          </p:cNvSpPr>
          <p:nvPr>
            <p:ph idx="1"/>
          </p:nvPr>
        </p:nvSpPr>
        <p:spPr>
          <a:xfrm>
            <a:off x="838200" y="1929384"/>
            <a:ext cx="10515600" cy="4251960"/>
          </a:xfrm>
        </p:spPr>
        <p:txBody>
          <a:bodyPr>
            <a:normAutofit/>
          </a:bodyPr>
          <a:lstStyle/>
          <a:p>
            <a:r>
              <a:rPr lang="en-US" sz="2400" dirty="0"/>
              <a:t>Kim, G., Humble, J., Debois, P., Willis, J., &amp; Forsgren, N. (2021). </a:t>
            </a:r>
            <a:r>
              <a:rPr lang="en-US" sz="2400" i="1" dirty="0"/>
              <a:t>The DevOps handbook: How to create world-class agility, reliability, and security in technology organizations</a:t>
            </a:r>
            <a:r>
              <a:rPr lang="en-US" sz="2400" dirty="0"/>
              <a:t> (Second edition). IT Revolution. ISBN 9781950508402.</a:t>
            </a:r>
          </a:p>
          <a:p>
            <a:r>
              <a:rPr lang="en-US" sz="2400" dirty="0"/>
              <a:t>Prakash, S. (n.d.). </a:t>
            </a:r>
            <a:r>
              <a:rPr lang="en-US" sz="2400" i="1" dirty="0"/>
              <a:t>Value Stream Management: Explained in Plain English</a:t>
            </a:r>
            <a:r>
              <a:rPr lang="en-US" sz="2400" dirty="0"/>
              <a:t>. DevOps Institute. Retrieved from </a:t>
            </a:r>
            <a:r>
              <a:rPr lang="en-US" sz="2400" dirty="0">
                <a:hlinkClick r:id="rId2"/>
              </a:rPr>
              <a:t>https://www.devopsinstitute.com/value-stream-management-explained-in-plain-english/</a:t>
            </a:r>
            <a:r>
              <a:rPr lang="en-US" sz="2400" dirty="0"/>
              <a:t> </a:t>
            </a:r>
            <a:endParaRPr lang="en-US" sz="2200" dirty="0"/>
          </a:p>
        </p:txBody>
      </p:sp>
    </p:spTree>
    <p:extLst>
      <p:ext uri="{BB962C8B-B14F-4D97-AF65-F5344CB8AC3E}">
        <p14:creationId xmlns:p14="http://schemas.microsoft.com/office/powerpoint/2010/main" val="9602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116</TotalTime>
  <Words>437</Words>
  <Application>Microsoft Office PowerPoint</Application>
  <PresentationFormat>Widescreen</PresentationFormat>
  <Paragraphs>38</Paragraphs>
  <Slides>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Aptos</vt:lpstr>
      <vt:lpstr>Aptos Display</vt:lpstr>
      <vt:lpstr>Arial</vt:lpstr>
      <vt:lpstr>Office Theme</vt:lpstr>
      <vt:lpstr>The Technology Value Stream</vt:lpstr>
      <vt:lpstr>Table of Contents</vt:lpstr>
      <vt:lpstr>Summarization of Technology Value Stream</vt:lpstr>
      <vt:lpstr>Lead Time vs. Processing Time</vt:lpstr>
      <vt:lpstr>The Common Scenario</vt:lpstr>
      <vt:lpstr>A DevOps Ideal: Deployment Lead Times of Minutes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Zachary Anderson</dc:creator>
  <cp:lastModifiedBy>Zachary Anderson</cp:lastModifiedBy>
  <cp:revision>5</cp:revision>
  <dcterms:created xsi:type="dcterms:W3CDTF">2026-01-18T06:55:50Z</dcterms:created>
  <dcterms:modified xsi:type="dcterms:W3CDTF">2026-01-18T08:52:45Z</dcterms:modified>
</cp:coreProperties>
</file>

<file path=docProps/thumbnail.jpeg>
</file>